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200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2957-65A4-4FBB-9D86-AE6DAA26F202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119-2C85-40A8-8623-7F70F71CF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094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2957-65A4-4FBB-9D86-AE6DAA26F202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119-2C85-40A8-8623-7F70F71CF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154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2957-65A4-4FBB-9D86-AE6DAA26F202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119-2C85-40A8-8623-7F70F71CF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833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2957-65A4-4FBB-9D86-AE6DAA26F202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119-2C85-40A8-8623-7F70F71CF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352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2957-65A4-4FBB-9D86-AE6DAA26F202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119-2C85-40A8-8623-7F70F71CF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274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2957-65A4-4FBB-9D86-AE6DAA26F202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119-2C85-40A8-8623-7F70F71CF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01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2957-65A4-4FBB-9D86-AE6DAA26F202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119-2C85-40A8-8623-7F70F71CF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685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2957-65A4-4FBB-9D86-AE6DAA26F202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119-2C85-40A8-8623-7F70F71CF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121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2957-65A4-4FBB-9D86-AE6DAA26F202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119-2C85-40A8-8623-7F70F71CF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30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2957-65A4-4FBB-9D86-AE6DAA26F202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119-2C85-40A8-8623-7F70F71CF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867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2957-65A4-4FBB-9D86-AE6DAA26F202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2119-2C85-40A8-8623-7F70F71CF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348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A2957-65A4-4FBB-9D86-AE6DAA26F202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F2119-2C85-40A8-8623-7F70F71CF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790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470025"/>
          </a:xfrm>
        </p:spPr>
        <p:txBody>
          <a:bodyPr/>
          <a:lstStyle/>
          <a:p>
            <a:r>
              <a:rPr lang="ru-RU" b="1" dirty="0" smtClean="0"/>
              <a:t>ПОРТФОЛИО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7526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СМЕТАНИНА НАТАЛЬЯ ИВАНОВНА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5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Наташа\Desktop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56612"/>
            <a:ext cx="9324528" cy="7229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196752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chemeClr val="bg1"/>
                </a:solidFill>
              </a:rPr>
              <a:t>«Танец – это маленькая ЖИЗНЬ.</a:t>
            </a:r>
          </a:p>
          <a:p>
            <a:r>
              <a:rPr lang="ru-RU" altLang="ru-RU" sz="3600" b="1" i="1" dirty="0" smtClean="0">
                <a:solidFill>
                  <a:schemeClr val="bg1"/>
                </a:solidFill>
              </a:rPr>
              <a:t>Танцевать ногами – одно, а сердцем – другое.</a:t>
            </a:r>
          </a:p>
          <a:p>
            <a:r>
              <a:rPr lang="ru-RU" altLang="ru-RU" sz="3600" b="1" i="1" dirty="0" smtClean="0">
                <a:solidFill>
                  <a:schemeClr val="bg1"/>
                </a:solidFill>
              </a:rPr>
              <a:t>Пусть сердце ребёнка радуется в танце!</a:t>
            </a:r>
            <a:br>
              <a:rPr lang="ru-RU" altLang="ru-RU" sz="3600" b="1" i="1" dirty="0" smtClean="0">
                <a:solidFill>
                  <a:schemeClr val="bg1"/>
                </a:solidFill>
              </a:rPr>
            </a:br>
            <a:r>
              <a:rPr lang="ru-RU" altLang="ru-RU" sz="3600" b="1" i="1" dirty="0" smtClean="0">
                <a:solidFill>
                  <a:schemeClr val="bg1"/>
                </a:solidFill>
              </a:rPr>
              <a:t>Пусть танцующий ребёнок радует весь мир»</a:t>
            </a:r>
            <a:endParaRPr lang="ru-RU" alt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664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88640"/>
            <a:ext cx="8507288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целостной, духовно-нравственной, гармонично развитой личности ребенка через овладение основами хореографии.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Задачи: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Познакомить детей с историей становления хореографического искусства.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Знакомство с различными стилями, направлениями, техниками танца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Сформировать необходимые двигательные навыки, развить музыкальный слух, чувство ритма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Развивающие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Развивать творческую личность.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Развивать  потенциал способностей, физические возможности тела, корректировать недостатки тела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у ребенка уверенность в собственных силах.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Воспитательные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нравственные нормы и ценности в поведении и сознании ребенка 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потребность в ЗОЖ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Воспитание коллективизма, дружелюбия, чувства взаимопомощи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навыки культуры общения.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Воспитывать волевые качества личности, трудолюбие</a:t>
            </a:r>
          </a:p>
        </p:txBody>
      </p:sp>
    </p:spTree>
    <p:extLst>
      <p:ext uri="{BB962C8B-B14F-4D97-AF65-F5344CB8AC3E}">
        <p14:creationId xmlns="" xmlns:p14="http://schemas.microsoft.com/office/powerpoint/2010/main" val="6698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0543255"/>
              </p:ext>
            </p:extLst>
          </p:nvPr>
        </p:nvGraphicFramePr>
        <p:xfrm>
          <a:off x="179509" y="555173"/>
          <a:ext cx="8784981" cy="5761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0949"/>
                <a:gridCol w="1064690"/>
                <a:gridCol w="704472"/>
                <a:gridCol w="704472"/>
                <a:gridCol w="704472"/>
                <a:gridCol w="704472"/>
                <a:gridCol w="704472"/>
                <a:gridCol w="704472"/>
                <a:gridCol w="704472"/>
                <a:gridCol w="704472"/>
                <a:gridCol w="704472"/>
                <a:gridCol w="169094"/>
              </a:tblGrid>
              <a:tr h="0">
                <a:tc rowSpan="13">
                  <a:txBody>
                    <a:bodyPr/>
                    <a:lstStyle/>
                    <a:p>
                      <a:pPr marL="1066800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Краткое содержание программы с указанием разбивки часов по основным блокам и года обучения</a:t>
                      </a:r>
                      <a:endParaRPr lang="ru-RU" sz="700" dirty="0">
                        <a:effectLst/>
                      </a:endParaRPr>
                    </a:p>
                    <a:p>
                      <a:pPr marL="1066800" marR="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 marL="1066800" marR="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 marL="1066800" marR="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 vert="vert27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Тема </a:t>
                      </a:r>
                      <a:r>
                        <a:rPr lang="ru-RU" sz="1000" baseline="0" dirty="0" err="1" smtClean="0">
                          <a:effectLst/>
                        </a:rPr>
                        <a:t>зан</a:t>
                      </a:r>
                      <a:r>
                        <a:rPr lang="en-US" sz="1000" baseline="0" dirty="0" smtClean="0">
                          <a:effectLst/>
                        </a:rPr>
                        <a:t>y5_TVdoE7/</a:t>
                      </a:r>
                      <a:r>
                        <a:rPr lang="ru-RU" sz="1000" baseline="0" dirty="0" err="1" smtClean="0">
                          <a:effectLst/>
                        </a:rPr>
                        <a:t>ятий</a:t>
                      </a:r>
                      <a:endParaRPr lang="ru-RU" sz="1000" baseline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Подготовительынй курс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Основной курс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1 год </a:t>
                      </a:r>
                      <a:r>
                        <a:rPr lang="ru-RU" sz="700" dirty="0" smtClean="0">
                          <a:effectLst/>
                        </a:rPr>
                        <a:t>обучения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2 год обучения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 год обучения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 год обучения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 год обучения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 год обучения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 год обучения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 год обучения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 год обучения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6 год обучения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</a:tr>
              <a:tr h="353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Вводное занятие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</a:tr>
              <a:tr h="353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Музыкальная грамота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-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</a:tr>
              <a:tr h="274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Ритмика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</a:tr>
              <a:tr h="535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Основы классического танца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42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32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</a:tr>
              <a:tr h="353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Эстрадный танец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32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</a:tr>
              <a:tr h="353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Современный танец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-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28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</a:tr>
              <a:tr h="286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Русский танец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2727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</a:tr>
              <a:tr h="353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Партерная гимнастика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46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46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33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</a:tr>
              <a:tr h="353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Репетиционная работа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60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48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51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36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</a:tr>
              <a:tr h="353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Итоговое занятиее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</a:tr>
              <a:tr h="535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Итого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96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192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192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192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192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288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288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288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288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288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0" marR="42160" marT="0" marB="0">
                    <a:solidFill>
                      <a:schemeClr val="accent1">
                        <a:tint val="20000"/>
                        <a:alpha val="28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3403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3 РАЗДЕЛ</a:t>
            </a:r>
            <a:br>
              <a:rPr lang="ru-RU" altLang="ru-RU" dirty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Результаты </a:t>
            </a:r>
            <a:br>
              <a:rPr lang="ru-RU" altLang="ru-RU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ru-RU" altLang="ru-RU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педагогической деятельности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98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Выполнение программы в %</a:t>
            </a:r>
            <a:r>
              <a:rPr lang="ru-RU" altLang="ru-RU" sz="4000" dirty="0">
                <a:solidFill>
                  <a:schemeClr val="tx2"/>
                </a:solidFill>
              </a:rPr>
              <a:t/>
            </a:r>
            <a:br>
              <a:rPr lang="ru-RU" altLang="ru-RU" sz="4000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2022 – 2023 учебный </a:t>
            </a:r>
            <a:r>
              <a:rPr lang="ru-RU" altLang="ru-RU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год – 100%</a:t>
            </a: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2023 – 2024 учебный </a:t>
            </a:r>
            <a:r>
              <a:rPr lang="ru-RU" altLang="ru-RU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год – 100%</a:t>
            </a: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2024 – 2025 учебный </a:t>
            </a:r>
            <a:r>
              <a:rPr lang="ru-RU" altLang="ru-RU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год – 100%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2442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Сохранность контингента обучающихся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2022 - 2023учебный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год – 100%</a:t>
            </a:r>
          </a:p>
          <a:p>
            <a:pPr marL="0" lvl="0" indent="0" algn="ctr">
              <a:buNone/>
            </a:pPr>
            <a:endParaRPr lang="ru-RU" altLang="ru-RU" dirty="0">
              <a:latin typeface="Times New Roman" pitchFamily="18" charset="0"/>
              <a:ea typeface="Times New Roman" pitchFamily="18" charset="0"/>
            </a:endParaRPr>
          </a:p>
          <a:p>
            <a:pPr marL="0" lvl="0" indent="0" algn="ctr">
              <a:buNone/>
            </a:pP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2023 – 2024 учебный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год – 100%</a:t>
            </a:r>
          </a:p>
          <a:p>
            <a:pPr marL="0" lvl="0" indent="0" algn="ctr">
              <a:buNone/>
            </a:pPr>
            <a:endParaRPr lang="ru-RU" altLang="ru-RU" dirty="0">
              <a:latin typeface="Times New Roman" pitchFamily="18" charset="0"/>
              <a:ea typeface="Times New Roman" pitchFamily="18" charset="0"/>
            </a:endParaRPr>
          </a:p>
          <a:p>
            <a:pPr marL="0" lvl="0" indent="0" algn="ctr">
              <a:buNone/>
            </a:pP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2024 – 2025 учебный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год – 100%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032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Уровень </a:t>
            </a:r>
            <a:r>
              <a:rPr lang="ru-RU" altLang="ru-RU" b="1" dirty="0" err="1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обученности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 обучающихся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72816"/>
            <a:ext cx="5688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b="1" dirty="0" smtClean="0">
                <a:latin typeface="Times New Roman" pitchFamily="18" charset="0"/>
                <a:ea typeface="Times New Roman" pitchFamily="18" charset="0"/>
              </a:rPr>
              <a:t>2022 - 2023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учебный год </a:t>
            </a:r>
          </a:p>
          <a:p>
            <a:pPr lvl="0"/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Высокий уровень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–62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%</a:t>
            </a:r>
          </a:p>
          <a:p>
            <a:pPr lvl="0"/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Средний уровень –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37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%</a:t>
            </a:r>
          </a:p>
          <a:p>
            <a:pPr lvl="0"/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Низкий уровень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–1 %</a:t>
            </a:r>
          </a:p>
          <a:p>
            <a:pPr lvl="0"/>
            <a:endParaRPr lang="ru-RU" altLang="ru-RU" dirty="0">
              <a:latin typeface="Times New Roman" pitchFamily="18" charset="0"/>
              <a:ea typeface="Times New Roman" pitchFamily="18" charset="0"/>
            </a:endParaRPr>
          </a:p>
          <a:p>
            <a:pPr lvl="0"/>
            <a:r>
              <a:rPr lang="ru-RU" altLang="ru-RU" b="1" dirty="0" smtClean="0">
                <a:latin typeface="Times New Roman" pitchFamily="18" charset="0"/>
                <a:ea typeface="Times New Roman" pitchFamily="18" charset="0"/>
              </a:rPr>
              <a:t>2023 - 2024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учебный год  </a:t>
            </a:r>
          </a:p>
          <a:p>
            <a:pPr lvl="0"/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Высокий уровень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–64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%</a:t>
            </a:r>
          </a:p>
          <a:p>
            <a:pPr lvl="0"/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Средний уровень –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35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%</a:t>
            </a:r>
          </a:p>
          <a:p>
            <a:pPr lvl="0"/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Низкий уровень – 1 %</a:t>
            </a:r>
          </a:p>
          <a:p>
            <a:pPr lvl="0"/>
            <a:endParaRPr lang="ru-RU" altLang="ru-RU" dirty="0">
              <a:latin typeface="Times New Roman" pitchFamily="18" charset="0"/>
              <a:ea typeface="Times New Roman" pitchFamily="18" charset="0"/>
            </a:endParaRPr>
          </a:p>
          <a:p>
            <a:pPr lvl="0"/>
            <a:r>
              <a:rPr lang="ru-RU" altLang="ru-RU" b="1" dirty="0" smtClean="0">
                <a:latin typeface="Times New Roman" pitchFamily="18" charset="0"/>
                <a:ea typeface="Times New Roman" pitchFamily="18" charset="0"/>
              </a:rPr>
              <a:t>2024 - 2025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учебный год </a:t>
            </a:r>
          </a:p>
          <a:p>
            <a:pPr lvl="0"/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Высокий уровень –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65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%</a:t>
            </a:r>
          </a:p>
          <a:p>
            <a:pPr lvl="0"/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Средний уровень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–33,5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%</a:t>
            </a:r>
          </a:p>
          <a:p>
            <a:pPr lvl="0"/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Низкий уровень – 0,5 %</a:t>
            </a:r>
          </a:p>
        </p:txBody>
      </p:sp>
    </p:spTree>
    <p:extLst>
      <p:ext uri="{BB962C8B-B14F-4D97-AF65-F5344CB8AC3E}">
        <p14:creationId xmlns="" xmlns:p14="http://schemas.microsoft.com/office/powerpoint/2010/main" val="207000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Уровень воспитанности обучающихся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altLang="ru-RU" b="1" dirty="0" smtClean="0">
                <a:latin typeface="Times New Roman" pitchFamily="18" charset="0"/>
                <a:ea typeface="Times New Roman" pitchFamily="18" charset="0"/>
              </a:rPr>
              <a:t>2022 - 2023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учебный год </a:t>
            </a:r>
          </a:p>
          <a:p>
            <a:pPr marL="0" lvl="0" indent="0">
              <a:buNone/>
            </a:pP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Высокий уровень –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71%</a:t>
            </a:r>
            <a:endParaRPr lang="ru-RU" altLang="ru-RU" dirty="0"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buNone/>
            </a:pP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Средний уровень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–28,5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%</a:t>
            </a:r>
          </a:p>
          <a:p>
            <a:pPr marL="0" lvl="0" indent="0">
              <a:buNone/>
            </a:pP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Низкий уровень – 0,5%</a:t>
            </a:r>
          </a:p>
          <a:p>
            <a:pPr marL="0" lvl="0" indent="0">
              <a:buNone/>
            </a:pPr>
            <a:endParaRPr lang="ru-RU" altLang="ru-RU" dirty="0"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buNone/>
            </a:pPr>
            <a:r>
              <a:rPr lang="ru-RU" altLang="ru-RU" b="1" dirty="0" smtClean="0">
                <a:latin typeface="Times New Roman" pitchFamily="18" charset="0"/>
                <a:ea typeface="Times New Roman" pitchFamily="18" charset="0"/>
              </a:rPr>
              <a:t>2023 - 2024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учебный год </a:t>
            </a:r>
          </a:p>
          <a:p>
            <a:pPr marL="0" lvl="0" indent="0">
              <a:buNone/>
            </a:pP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Высокий уровень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–73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%</a:t>
            </a:r>
          </a:p>
          <a:p>
            <a:pPr marL="0" lvl="0" indent="0">
              <a:buNone/>
            </a:pP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Средний уровень –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27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%</a:t>
            </a:r>
          </a:p>
          <a:p>
            <a:pPr marL="0" lvl="0" indent="0">
              <a:buNone/>
            </a:pP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Низкий уровень –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0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%</a:t>
            </a:r>
          </a:p>
          <a:p>
            <a:pPr marL="0" lvl="0" indent="0">
              <a:buNone/>
            </a:pPr>
            <a:endParaRPr lang="ru-RU" altLang="ru-RU" dirty="0"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buNone/>
            </a:pPr>
            <a:r>
              <a:rPr lang="ru-RU" altLang="ru-RU" b="1" dirty="0" smtClean="0">
                <a:latin typeface="Times New Roman" pitchFamily="18" charset="0"/>
                <a:ea typeface="Times New Roman" pitchFamily="18" charset="0"/>
              </a:rPr>
              <a:t>2024 - 2025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учебный год </a:t>
            </a:r>
          </a:p>
          <a:p>
            <a:pPr marL="0" lvl="0" indent="0">
              <a:buNone/>
            </a:pP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Высокий уровень –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73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%</a:t>
            </a:r>
          </a:p>
          <a:p>
            <a:pPr marL="0" lvl="0" indent="0">
              <a:buNone/>
            </a:pP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Средний уровень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</a:rPr>
              <a:t>–27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%</a:t>
            </a:r>
          </a:p>
          <a:p>
            <a:pPr marL="0" lvl="0" indent="0">
              <a:buNone/>
            </a:pPr>
            <a:r>
              <a:rPr lang="ru-RU" altLang="ru-RU" dirty="0">
                <a:latin typeface="Times New Roman" pitchFamily="18" charset="0"/>
                <a:ea typeface="Times New Roman" pitchFamily="18" charset="0"/>
              </a:rPr>
              <a:t>Низкий уровень – 0%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8527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Успехи воспитанников – </a:t>
            </a:r>
            <a:br>
              <a:rPr lang="ru-RU" altLang="ru-RU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ru-RU" altLang="ru-RU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награда педагогу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243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980728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Итоги участия в мероприятиях различного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уровня</a:t>
            </a:r>
            <a:b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 2022 - 2023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уч. год</a:t>
            </a:r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7829269"/>
              </p:ext>
            </p:extLst>
          </p:nvPr>
        </p:nvGraphicFramePr>
        <p:xfrm>
          <a:off x="179513" y="980729"/>
          <a:ext cx="8712968" cy="4001802"/>
        </p:xfrm>
        <a:graphic>
          <a:graphicData uri="http://schemas.openxmlformats.org/drawingml/2006/table">
            <a:tbl>
              <a:tblPr/>
              <a:tblGrid>
                <a:gridCol w="7581255"/>
                <a:gridCol w="1131713"/>
              </a:tblGrid>
              <a:tr h="1057806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r>
                        <a:rPr sz="1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Мероприятие</a:t>
                      </a: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sz="11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Кол-во победителей и  призеров</a:t>
                      </a:r>
                      <a:endParaRPr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322128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Соревнования по физической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подготовке  МБУ ДО ЦДО г. Котельнича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Победители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 призеры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322128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Российский конкурс «Таланты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России» (декабрь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смешанная  категория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Лауреаты 1 степени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454034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Всероссийский конкурс «Созвездие талантов» (апрель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смешанная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категория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3 степени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322128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Всероссийский конкурс «Созвездие талантов» (апрель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смешанная группа</a:t>
                      </a:r>
                      <a:endParaRPr lang="ru-RU" sz="12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Призеры</a:t>
                      </a:r>
                    </a:p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128">
                <a:tc>
                  <a:txBody>
                    <a:bodyPr/>
                    <a:lstStyle/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Международный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конкурс детского и юношеского творчества «Территория звезд»  , г Киров, март ,смешанна группа 10-12 лет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Лауреаты 1 степени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Международный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конкурс детского и юношеского творчества «Территория звезд», г Киров, март, мешанная группа 10-12 лет</a:t>
                      </a:r>
                      <a:endParaRPr lang="ru-RU" sz="12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Лауреаты 2 степени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5515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ru-RU" dirty="0" smtClean="0"/>
              <a:t>1 РАЗДЕЛ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32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4800" i="1" dirty="0" smtClean="0">
                <a:solidFill>
                  <a:srgbClr val="000066"/>
                </a:solidFill>
                <a:latin typeface="Arial" charset="0"/>
              </a:rPr>
              <a:t>Общие сведения</a:t>
            </a:r>
            <a:br>
              <a:rPr lang="ru-RU" altLang="ru-RU" sz="4800" i="1" dirty="0" smtClean="0">
                <a:solidFill>
                  <a:srgbClr val="000066"/>
                </a:solidFill>
                <a:latin typeface="Arial" charset="0"/>
              </a:rPr>
            </a:br>
            <a:r>
              <a:rPr lang="ru-RU" altLang="ru-RU" sz="4800" i="1" dirty="0" smtClean="0">
                <a:solidFill>
                  <a:srgbClr val="000066"/>
                </a:solidFill>
                <a:latin typeface="Arial" charset="0"/>
              </a:rPr>
              <a:t> о педагоге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17918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908720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000066"/>
                </a:solidFill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</a:rPr>
            </a:b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Итоги участия в мероприятиях различного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уровня</a:t>
            </a:r>
            <a:b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 2023 – 2024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уч. год</a:t>
            </a:r>
            <a:r>
              <a:rPr lang="ru-RU" altLang="ru-RU" sz="2400" b="1" dirty="0">
                <a:solidFill>
                  <a:schemeClr val="tx2"/>
                </a:solidFill>
              </a:rPr>
              <a:t/>
            </a:r>
            <a:br>
              <a:rPr lang="ru-RU" altLang="ru-RU" sz="2400" b="1" dirty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566273"/>
              </p:ext>
            </p:extLst>
          </p:nvPr>
        </p:nvGraphicFramePr>
        <p:xfrm>
          <a:off x="714348" y="857233"/>
          <a:ext cx="8072494" cy="5861208"/>
        </p:xfrm>
        <a:graphic>
          <a:graphicData uri="http://schemas.openxmlformats.org/drawingml/2006/table">
            <a:tbl>
              <a:tblPr/>
              <a:tblGrid>
                <a:gridCol w="5276523"/>
                <a:gridCol w="2795971"/>
              </a:tblGrid>
              <a:tr h="454353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r>
                        <a:rPr sz="1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Мероприятие</a:t>
                      </a: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r>
                        <a:rPr sz="14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Кол-во победителей и  призеров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450421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Соревнования по физической подготовке МБУ ДО ЦДО 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Котельнича</a:t>
                      </a:r>
                      <a:endParaRPr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Победители и призеры</a:t>
                      </a:r>
                      <a:endParaRPr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450421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Всероссийский конкурс «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ART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Dance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»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ноябрь) смешанная категория</a:t>
                      </a:r>
                      <a:endParaRPr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3 степени</a:t>
                      </a:r>
                      <a:endParaRPr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450421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Всероссийский конкурс 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ART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-Dance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» (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ноябрь) смешанная категория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3 степени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endParaRPr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450421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Межрегиональный конкурс «В Апрельских ритмах» (апрель)</a:t>
                      </a:r>
                      <a:endParaRPr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1 степени</a:t>
                      </a:r>
                      <a:endParaRPr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450421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Межрегиональный конкурс «В Апрельских ритмах» (апрель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 степени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endParaRPr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450421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Межрегиональный конкурс «В Апрельских ритмах» (апрель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Дипломант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1 степени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endParaRPr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450421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Межрегиональный конкурс «В Апрельских ритмах» (апрель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Дипломант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 степени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endParaRPr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450421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Всероссийский конкурс «Созвездие талантов»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(27-28 апреля)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смешанная категория</a:t>
                      </a:r>
                      <a:endParaRPr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1 степени</a:t>
                      </a:r>
                      <a:endParaRPr sz="14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450421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Всероссийский конкурс «Созвездие талантов» (апрель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14-17 лет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 степени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Всероссийский конкурс «Созвездие талантов»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(27-28 апреля)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смешанная категория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 3 степени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Всероссийский конкурс «Созвездие талантов»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(апрель) 14-17 лет</a:t>
                      </a:r>
                    </a:p>
                  </a:txBody>
                  <a:tcPr marL="48411" marR="48411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 3 степени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8973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chemeClr val="tx2"/>
                </a:solidFill>
              </a:rPr>
              <a:t/>
            </a:r>
            <a:br>
              <a:rPr lang="ru-RU" altLang="ru-RU" sz="2400" b="1" dirty="0">
                <a:solidFill>
                  <a:schemeClr val="tx2"/>
                </a:solidFill>
              </a:rPr>
            </a:b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Итоги участия в мероприятиях различного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уровня</a:t>
            </a:r>
            <a:b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 2024 - 2025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уч. год</a:t>
            </a:r>
            <a:r>
              <a:rPr lang="ru-RU" altLang="ru-RU" sz="2400" b="1" dirty="0">
                <a:solidFill>
                  <a:schemeClr val="tx2"/>
                </a:solidFill>
              </a:rPr>
              <a:t/>
            </a:r>
            <a:br>
              <a:rPr lang="ru-RU" altLang="ru-RU" sz="2400" b="1" dirty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5687699"/>
              </p:ext>
            </p:extLst>
          </p:nvPr>
        </p:nvGraphicFramePr>
        <p:xfrm>
          <a:off x="251520" y="1340768"/>
          <a:ext cx="8712968" cy="4519422"/>
        </p:xfrm>
        <a:graphic>
          <a:graphicData uri="http://schemas.openxmlformats.org/drawingml/2006/table">
            <a:tbl>
              <a:tblPr/>
              <a:tblGrid>
                <a:gridCol w="7642988"/>
                <a:gridCol w="1069980"/>
              </a:tblGrid>
              <a:tr h="74302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r>
                        <a:rPr sz="1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Мероприятие</a:t>
                      </a: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sz="11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Кол-во победителей и  призеров</a:t>
                      </a:r>
                      <a:endParaRPr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392112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Соревнования по физической подготовке (ЦДО)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Победители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 призеры (30)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27622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Всероссийский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открытый фестиваль-конкурс хореографических искусств  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ART Dance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г. Киров 26-27 октября 2024г (возрастная категория 14-17 лет)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3 степени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Всероссийский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открытый фестиваль-конкурс хореографических искусств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ART Dance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г. Киров 26-27 октября 2024г (смешанная категория)</a:t>
                      </a:r>
                      <a:endParaRPr lang="ru-RU" sz="12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3 степени</a:t>
                      </a:r>
                      <a:endParaRPr lang="ru-RU" sz="12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lvl="0" indent="0" algn="ctr" eaLnBrk="1" hangingPunct="1"/>
                      <a:endParaRPr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Всероссийский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открытый фестиваль-конкурс хореографических искусств 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ART Dance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г. Киров 26-27 октября 2024г  (смешанная категория)</a:t>
                      </a:r>
                      <a:endParaRPr lang="ru-RU" sz="12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 степени</a:t>
                      </a:r>
                      <a:endParaRPr lang="ru-RU" sz="12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lvl="0" indent="0" algn="ctr" eaLnBrk="1" hangingPunct="1"/>
                      <a:endParaRPr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Российский конкурс фестиваль «Кружева» (смешанная группа) г. Великий Устюг 18-20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января 2025г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Лауреат 3 степени</a:t>
                      </a:r>
                      <a:endParaRPr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27622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Всероссийский фестиваль-конкурс детского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юношеского творчества  «Вятский переполох» г. Киров 15-16 февраля 2025г (смешанная категория)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 2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степени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7462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Всероссийский конкурс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детского, юношеского и взрослого творчества «Созвездие талантов» г. Киров ,28 апреля 2025г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 2 степени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Всероссийский конкурс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детского, юношеского и взрослого творчества «Созвездие талантов» г. Киров, 28 апреля 2025г</a:t>
                      </a:r>
                      <a:endParaRPr lang="ru-RU" sz="12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lvl="0" indent="0" eaLnBrk="1" hangingPunct="1">
                        <a:lnSpc>
                          <a:spcPct val="115000"/>
                        </a:lnSpc>
                      </a:pP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ru-RU" altLang="en-US" sz="2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Лауреат 2 степени</a:t>
                      </a:r>
                    </a:p>
                    <a:p>
                      <a:pPr marL="0" lvl="0" indent="0" algn="ctr" eaLnBrk="1" hangingPunct="1">
                        <a:lnSpc>
                          <a:spcPct val="115000"/>
                        </a:lnSpc>
                      </a:pP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413" marR="48413" marT="0" marB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42221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ша\Desktop\hzMEI3QhpulAZITDhSdVakF2Zl_IA-RdGd5eCZW8KWSgAxrhc4JU1CxJLGIvD8_WXvGZSqtRSvFIETqZLBMN59X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141849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ша\Desktop\r4PwM1NGRt_g7zMmWVYhjG2RFnVnK6ygIh-Pt_8WdNohPxj4nRXxbKTEbeeUcExD-Idr4aenw33Y5r0wEaLzOgS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ша\Desktop\BjWRsz5sTyl_1_NvhgJu0lHCt43dDY99lRwlMJnHUoGmsTBNiEP-XWhjhr4-B9BPIP32g37919NqI6V4fMsQej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8502"/>
            <a:ext cx="2596210" cy="3460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ша\Desktop\6TijnUk9oa5oAuCKegKx-PByuLmq1UTYsYjKcG3rvHQRyfeS0WrkwIMHikvSedYn9UZjWj94zRXGngrFDpGSxTt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02518"/>
            <a:ext cx="2376264" cy="3092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4588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esktop\YiHxtSPCKtSNduLlaOnmrvNGMUndBYpA9GMrlT6PidWkGLhwpnOTk2fZm7pQj0nHWK8565rLbUofDVSEESqkh_c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229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ша\Desktop\4FB2Kt59RjxFf1U_ylFfQVTKz2QfxxUe5mlwA7YSrSY-E8KWFF2bitp1AHM_cw2Cj3Si_CbvHgQIdRfHiEW5wS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0902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Наташа\Desktop\yLNO4hd3uXi-NO2Rm6bYhM4i3rThbsXyTkDBpp7E38x_klPp42_0kiqyb94nL5f0fBGTw9S1MtjWXb0VRIIKt2M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70" y="141956"/>
            <a:ext cx="2466246" cy="3287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Наташа\Desktop\jDskiSLL7F0jW22EyUurfLN7xsYN6CvKxSOBkvJs4-TB4JNbAMOmaQCKe8qqPQAa8e3bqCLLRDo0uGzplm6tCiX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09020"/>
            <a:ext cx="2304256" cy="3071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9102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Наташа\Desktop\JsYylRHvKWoJIg-66WF8yi9MPx06DQDBeDpRne8K57KiVOGA8sKAksdo1W-3zttKPgSZkpXXR88cE3jrBMiyBUF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1" y="260648"/>
            <a:ext cx="4281077" cy="2852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Наташа\Desktop\pKZRsluvVcjLGm2wqhW_7a8I3U63BOEwAXGFVFpTdVmTcP2nBtGBJHA1Yznj_XnTUhobWwX1wDyNId8vsAw27T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646331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аташа\Desktop\1etZXNP_HpCcLC36ujDJrPcfBcRbEppcAiNEHRQ_LF2iBnqDMQ5bxl4KzmVEM1gj_fN3ww5z_HoBKtweg5lAyu3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3623"/>
            <a:ext cx="3316731" cy="2662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Наташа\Desktop\GeLiqvkLl5JS1Lwplm94BCfCTbmqQY3Fma_bvRWH4tCk5kVVSKRm2_Z70nTxXf5yq8NxMNoTZnSTtUKZSjbgaBv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02852"/>
            <a:ext cx="2664296" cy="3538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3238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57504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«Танцы </a:t>
            </a:r>
            <a:r>
              <a:rPr lang="ru-RU" sz="2800" b="1" i="1" dirty="0">
                <a:solidFill>
                  <a:srgbClr val="002060"/>
                </a:solidFill>
              </a:rPr>
              <a:t>— лучший способ быть вечно молодым. Они дают людям силу, энергию и уверенность в себе. А ещё это возможность сделать мир добрее</a:t>
            </a:r>
            <a:r>
              <a:rPr lang="ru-RU" sz="2800" b="1" i="1" dirty="0" smtClean="0">
                <a:solidFill>
                  <a:srgbClr val="002060"/>
                </a:solidFill>
              </a:rPr>
              <a:t>.»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3717032"/>
            <a:ext cx="252028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Олеся Григорьева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949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Сметанина Наталья Ивановна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бюджетного  учреждения дополнительного образования «Центр дополнительного образования детей» города Котельнича Кировской области</a:t>
            </a:r>
            <a:endParaRPr lang="ru-RU" alt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 средне-специальное: Кировский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областной колледж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культуры 1998 г; Квалификация педагог-хореограф социально-культурная деятельность и народное художественное творчество</a:t>
            </a:r>
            <a:endParaRPr lang="ru-RU" alt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 высшее Санкт-Петербургский университет профсоюзов 2011 г; Специальность Художественный руководитель хореографического коллектива, преподаватель по специальности «Народное художественное творчество»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Стаж работы  26 лет, стаж работы в данном учреждении 26 лет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Высшая квалификационная категория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объединения современного танца «Аплодисменты»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2605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Курсовая подготовка</a:t>
            </a:r>
            <a:endParaRPr lang="ru-RU" dirty="0"/>
          </a:p>
        </p:txBody>
      </p:sp>
      <p:graphicFrame>
        <p:nvGraphicFramePr>
          <p:cNvPr id="4" name="Group 6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9174504"/>
              </p:ext>
            </p:extLst>
          </p:nvPr>
        </p:nvGraphicFramePr>
        <p:xfrm>
          <a:off x="611560" y="1340768"/>
          <a:ext cx="8281987" cy="2578476"/>
        </p:xfrm>
        <a:graphic>
          <a:graphicData uri="http://schemas.openxmlformats.org/drawingml/2006/table">
            <a:tbl>
              <a:tblPr/>
              <a:tblGrid>
                <a:gridCol w="1273175"/>
                <a:gridCol w="7008812"/>
              </a:tblGrid>
              <a:tr h="527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Тема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детской одаренности в системе дополнительного образования»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«Онлайн-лаборатория в объеме 16 часов по теме: «Постановка детского сюжетного танца: пошаговые алгоритмы» от Екатерины Гурвич, Екатеринбург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02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аттестации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3526234"/>
              </p:ext>
            </p:extLst>
          </p:nvPr>
        </p:nvGraphicFramePr>
        <p:xfrm>
          <a:off x="1258888" y="1844675"/>
          <a:ext cx="6624637" cy="2087563"/>
        </p:xfrm>
        <a:graphic>
          <a:graphicData uri="http://schemas.openxmlformats.org/drawingml/2006/table">
            <a:tbl>
              <a:tblPr/>
              <a:tblGrid>
                <a:gridCol w="2304222"/>
                <a:gridCol w="4320415"/>
              </a:tblGrid>
              <a:tr h="634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категория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2015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2012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82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Обобщение и распространение опыта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1294646"/>
              </p:ext>
            </p:extLst>
          </p:nvPr>
        </p:nvGraphicFramePr>
        <p:xfrm>
          <a:off x="285720" y="928669"/>
          <a:ext cx="8643998" cy="5781004"/>
        </p:xfrm>
        <a:graphic>
          <a:graphicData uri="http://schemas.openxmlformats.org/drawingml/2006/table">
            <a:tbl>
              <a:tblPr/>
              <a:tblGrid>
                <a:gridCol w="2788677"/>
                <a:gridCol w="5855321"/>
              </a:tblGrid>
              <a:tr h="328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52923" marR="52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опыта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23" marR="52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2023-24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23" marR="52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Публикация опыта работы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Конспект вводного занятия в дополнительную общеобразовательную программу художественной направленности объединения современного танца «Аплодисменты»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23" marR="52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23" marR="52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Опыт работы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по теме « Использование тестов и методик по профориентации на занятиях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обьединения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современного танца « Аплодисменты» в рамках заседания окружного методического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обьединения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педагогов  дополнительного образования 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23" marR="52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23" marR="52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Опыт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работы по теме « Формирование патриотических чувств обучающихся через репертуар  в танцевальном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обьединении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на конференции образовательных организаций Западного образовательного округа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23" marR="52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23" marR="52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Мастер-класс по теме «Мир рождается в игре  :развиваем фантазию движения» в рамках работы заседания ОМО педагогов дополнительного образовательных организации Западного образовательного округа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23" marR="52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706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профессиональных конкурсах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9025478"/>
              </p:ext>
            </p:extLst>
          </p:nvPr>
        </p:nvGraphicFramePr>
        <p:xfrm>
          <a:off x="684213" y="1628775"/>
          <a:ext cx="7777162" cy="1628995"/>
        </p:xfrm>
        <a:graphic>
          <a:graphicData uri="http://schemas.openxmlformats.org/drawingml/2006/table">
            <a:tbl>
              <a:tblPr/>
              <a:tblGrid>
                <a:gridCol w="1944291"/>
                <a:gridCol w="4082384"/>
                <a:gridCol w="1750487"/>
              </a:tblGrid>
              <a:tr h="367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52925" marR="52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конкурса</a:t>
                      </a:r>
                    </a:p>
                  </a:txBody>
                  <a:tcPr marL="52925" marR="52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52925" marR="52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2023-24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25" marR="52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Всероссийский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конкурс профессионального мастерства «МЕТОДИЧЕСКАЯ РАЗРАБОТКА – 2024»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25" marR="52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1 степени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925" marR="52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825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Объединение современного танца «Аплодисменты»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2"/>
            <a:ext cx="4572000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Воспитанники изучают: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 smtClean="0"/>
              <a:t>Музыкальная грамота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 smtClean="0"/>
              <a:t>Ритмика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 smtClean="0"/>
              <a:t>Основы классического танца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 smtClean="0"/>
              <a:t>Эстрадный танец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 smtClean="0"/>
              <a:t>Современный танец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 smtClean="0"/>
              <a:t>Партерная гимнастика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 smtClean="0"/>
              <a:t>Репетиционная работа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dirty="0" smtClean="0"/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Срок реализации </a:t>
            </a:r>
            <a:r>
              <a:rPr lang="ru-RU" altLang="ru-RU" dirty="0" smtClean="0"/>
              <a:t>программы</a:t>
            </a:r>
          </a:p>
          <a:p>
            <a:pPr>
              <a:lnSpc>
                <a:spcPct val="80000"/>
              </a:lnSpc>
            </a:pPr>
            <a:endParaRPr lang="ru-RU" altLang="ru-RU" dirty="0" smtClean="0"/>
          </a:p>
          <a:p>
            <a:pPr>
              <a:lnSpc>
                <a:spcPct val="80000"/>
              </a:lnSpc>
            </a:pPr>
            <a:r>
              <a:rPr lang="ru-RU" altLang="ru-RU" dirty="0" smtClean="0"/>
              <a:t>4 года подготовительный курс</a:t>
            </a:r>
          </a:p>
          <a:p>
            <a:pPr>
              <a:lnSpc>
                <a:spcPct val="80000"/>
              </a:lnSpc>
            </a:pPr>
            <a:r>
              <a:rPr lang="ru-RU" altLang="ru-RU" dirty="0" smtClean="0"/>
              <a:t>И 6 лет основной курс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 smtClean="0"/>
              <a:t>Возраст  </a:t>
            </a:r>
            <a:r>
              <a:rPr lang="ru-RU" altLang="ru-RU" dirty="0"/>
              <a:t>уч-ся  6</a:t>
            </a:r>
            <a:r>
              <a:rPr lang="ru-RU" altLang="ru-RU" dirty="0" smtClean="0"/>
              <a:t>-18 </a:t>
            </a:r>
            <a:r>
              <a:rPr lang="ru-RU" altLang="ru-RU" dirty="0"/>
              <a:t>лет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Педагог</a:t>
            </a:r>
            <a:r>
              <a:rPr lang="ru-RU" altLang="ru-RU" b="1" dirty="0"/>
              <a:t> </a:t>
            </a:r>
            <a:r>
              <a:rPr lang="ru-RU" altLang="ru-RU" b="1" dirty="0" smtClean="0"/>
              <a:t> Сметанина Наталья Ивановна, 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высшая квалификационная </a:t>
            </a:r>
            <a:r>
              <a:rPr lang="ru-RU" altLang="ru-RU" dirty="0" smtClean="0"/>
              <a:t>категория</a:t>
            </a:r>
            <a:endParaRPr lang="ru-RU" altLang="ru-RU" dirty="0"/>
          </a:p>
        </p:txBody>
      </p:sp>
      <p:pic>
        <p:nvPicPr>
          <p:cNvPr id="1026" name="Picture 2" descr="C:\Users\Наташа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91" y="1592593"/>
            <a:ext cx="3613154" cy="2032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ша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11" y="4246669"/>
            <a:ext cx="3863049" cy="2172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80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таша\Desktop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40054"/>
            <a:ext cx="4387282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таша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573"/>
            <a:ext cx="4759987" cy="3172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Наташа\Desktop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592862" cy="3927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Наташа\Desktop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10199"/>
            <a:ext cx="3491880" cy="2622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7373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1241</Words>
  <Application>Microsoft Office PowerPoint</Application>
  <PresentationFormat>Экран (4:3)</PresentationFormat>
  <Paragraphs>335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ПОРТФОЛИО</vt:lpstr>
      <vt:lpstr>1 РАЗДЕЛ</vt:lpstr>
      <vt:lpstr>Сметанина Наталья Ивановна </vt:lpstr>
      <vt:lpstr>Курсовая подготовка</vt:lpstr>
      <vt:lpstr>Итоги аттестации</vt:lpstr>
      <vt:lpstr>Обобщение и распространение опыта</vt:lpstr>
      <vt:lpstr>Участие в профессиональных конкурсах</vt:lpstr>
      <vt:lpstr>Объединение современного танца «Аплодисменты»</vt:lpstr>
      <vt:lpstr>Слайд 9</vt:lpstr>
      <vt:lpstr>Слайд 10</vt:lpstr>
      <vt:lpstr>Слайд 11</vt:lpstr>
      <vt:lpstr>Слайд 12</vt:lpstr>
      <vt:lpstr>3 РАЗДЕЛ  Результаты  педагогической деятельности</vt:lpstr>
      <vt:lpstr>Выполнение программы в % </vt:lpstr>
      <vt:lpstr>Сохранность контингента обучающихся</vt:lpstr>
      <vt:lpstr>Уровень обученности обучающихся</vt:lpstr>
      <vt:lpstr>Уровень воспитанности обучающихся</vt:lpstr>
      <vt:lpstr>Успехи воспитанников –  награда педагогу</vt:lpstr>
      <vt:lpstr> Итоги участия в мероприятиях различного уровня  2022 - 2023 уч. год </vt:lpstr>
      <vt:lpstr> Итоги участия в мероприятиях различного уровня  2023 – 2024 уч. год </vt:lpstr>
      <vt:lpstr> Итоги участия в мероприятиях различного уровня  2024 - 2025 уч. год </vt:lpstr>
      <vt:lpstr>Слайд 22</vt:lpstr>
      <vt:lpstr>Слайд 23</vt:lpstr>
      <vt:lpstr>Слайд 24</vt:lpstr>
      <vt:lpstr>«Танцы — лучший способ быть вечно молодым. Они дают людям силу, энергию и уверенность в себе. А ещё это возможность сделать мир добрее.»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Наташа</dc:creator>
  <cp:lastModifiedBy>User</cp:lastModifiedBy>
  <cp:revision>45</cp:revision>
  <dcterms:created xsi:type="dcterms:W3CDTF">2025-11-03T18:37:45Z</dcterms:created>
  <dcterms:modified xsi:type="dcterms:W3CDTF">2025-11-12T12:48:16Z</dcterms:modified>
</cp:coreProperties>
</file>